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7" r:id="rId1"/>
  </p:sldMasterIdLst>
  <p:notesMasterIdLst>
    <p:notesMasterId r:id="rId33"/>
  </p:notesMasterIdLst>
  <p:sldIdLst>
    <p:sldId id="257" r:id="rId2"/>
    <p:sldId id="406" r:id="rId3"/>
    <p:sldId id="389" r:id="rId4"/>
    <p:sldId id="390" r:id="rId5"/>
    <p:sldId id="391" r:id="rId6"/>
    <p:sldId id="384" r:id="rId7"/>
    <p:sldId id="385" r:id="rId8"/>
    <p:sldId id="381" r:id="rId9"/>
    <p:sldId id="379" r:id="rId10"/>
    <p:sldId id="382" r:id="rId11"/>
    <p:sldId id="380" r:id="rId12"/>
    <p:sldId id="383" r:id="rId13"/>
    <p:sldId id="386" r:id="rId14"/>
    <p:sldId id="387" r:id="rId15"/>
    <p:sldId id="388" r:id="rId16"/>
    <p:sldId id="392" r:id="rId17"/>
    <p:sldId id="405" r:id="rId18"/>
    <p:sldId id="393" r:id="rId19"/>
    <p:sldId id="394" r:id="rId20"/>
    <p:sldId id="395" r:id="rId21"/>
    <p:sldId id="396" r:id="rId22"/>
    <p:sldId id="397" r:id="rId23"/>
    <p:sldId id="398" r:id="rId24"/>
    <p:sldId id="400" r:id="rId25"/>
    <p:sldId id="401" r:id="rId26"/>
    <p:sldId id="399" r:id="rId27"/>
    <p:sldId id="402" r:id="rId28"/>
    <p:sldId id="403" r:id="rId29"/>
    <p:sldId id="404" r:id="rId30"/>
    <p:sldId id="407" r:id="rId31"/>
    <p:sldId id="409"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382"/>
    <p:restoredTop sz="95064"/>
  </p:normalViewPr>
  <p:slideViewPr>
    <p:cSldViewPr snapToGrid="0" snapToObjects="1">
      <p:cViewPr>
        <p:scale>
          <a:sx n="102" d="100"/>
          <a:sy n="102" d="100"/>
        </p:scale>
        <p:origin x="144" y="192"/>
      </p:cViewPr>
      <p:guideLst>
        <p:guide orient="horz" pos="2160"/>
        <p:guide pos="2880"/>
      </p:guideLst>
    </p:cSldViewPr>
  </p:slideViewPr>
  <p:outlineViewPr>
    <p:cViewPr>
      <p:scale>
        <a:sx n="33" d="100"/>
        <a:sy n="33" d="100"/>
      </p:scale>
      <p:origin x="0" y="-15936"/>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2" d="100"/>
          <a:sy n="82" d="100"/>
        </p:scale>
        <p:origin x="2840" y="168"/>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33FD76-8FA1-0141-802C-696B66E09BE8}" type="datetimeFigureOut">
              <a:rPr lang="en-US" smtClean="0"/>
              <a:t>3/18/16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9B5C10-90FB-1748-BA45-2DDD365FE63D}" type="slidenum">
              <a:rPr lang="en-US" smtClean="0"/>
              <a:t>‹#›</a:t>
            </a:fld>
            <a:endParaRPr lang="en-US"/>
          </a:p>
        </p:txBody>
      </p:sp>
    </p:spTree>
    <p:extLst>
      <p:ext uri="{BB962C8B-B14F-4D97-AF65-F5344CB8AC3E}">
        <p14:creationId xmlns:p14="http://schemas.microsoft.com/office/powerpoint/2010/main" val="1896615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9B5C10-90FB-1748-BA45-2DDD365FE63D}" type="slidenum">
              <a:rPr lang="en-US" smtClean="0"/>
              <a:t>1</a:t>
            </a:fld>
            <a:endParaRPr lang="en-US"/>
          </a:p>
        </p:txBody>
      </p:sp>
    </p:spTree>
    <p:extLst>
      <p:ext uri="{BB962C8B-B14F-4D97-AF65-F5344CB8AC3E}">
        <p14:creationId xmlns:p14="http://schemas.microsoft.com/office/powerpoint/2010/main" val="1324179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9B5C10-90FB-1748-BA45-2DDD365FE63D}" type="slidenum">
              <a:rPr lang="en-US" smtClean="0"/>
              <a:t>9</a:t>
            </a:fld>
            <a:endParaRPr lang="en-US"/>
          </a:p>
        </p:txBody>
      </p:sp>
    </p:spTree>
    <p:extLst>
      <p:ext uri="{BB962C8B-B14F-4D97-AF65-F5344CB8AC3E}">
        <p14:creationId xmlns:p14="http://schemas.microsoft.com/office/powerpoint/2010/main" val="783918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B4E9A02-2862-4C46-BDE8-5458F4D04D4E}" type="datetimeFigureOut">
              <a:rPr lang="en-US" smtClean="0"/>
              <a:t>3/18/16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896A00-AC4E-054A-A000-4F75A8E90B1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4E9A02-2862-4C46-BDE8-5458F4D04D4E}" type="datetimeFigureOut">
              <a:rPr lang="en-US" smtClean="0"/>
              <a:t>3/18/16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896A00-AC4E-054A-A000-4F75A8E90B1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4E9A02-2862-4C46-BDE8-5458F4D04D4E}" type="datetimeFigureOut">
              <a:rPr lang="en-US" smtClean="0"/>
              <a:t>3/18/16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896A00-AC4E-054A-A000-4F75A8E90B1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4E9A02-2862-4C46-BDE8-5458F4D04D4E}" type="datetimeFigureOut">
              <a:rPr lang="en-US" smtClean="0"/>
              <a:t>3/18/16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896A00-AC4E-054A-A000-4F75A8E90B1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4E9A02-2862-4C46-BDE8-5458F4D04D4E}" type="datetimeFigureOut">
              <a:rPr lang="en-US" smtClean="0"/>
              <a:t>3/18/16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896A00-AC4E-054A-A000-4F75A8E90B1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B4E9A02-2862-4C46-BDE8-5458F4D04D4E}" type="datetimeFigureOut">
              <a:rPr lang="en-US" smtClean="0"/>
              <a:t>3/18/16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896A00-AC4E-054A-A000-4F75A8E90B1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4E9A02-2862-4C46-BDE8-5458F4D04D4E}" type="datetimeFigureOut">
              <a:rPr lang="en-US" smtClean="0"/>
              <a:t>3/18/16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896A00-AC4E-054A-A000-4F75A8E90B1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4E9A02-2862-4C46-BDE8-5458F4D04D4E}" type="datetimeFigureOut">
              <a:rPr lang="en-US" smtClean="0"/>
              <a:t>3/18/16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896A00-AC4E-054A-A000-4F75A8E90B1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4E9A02-2862-4C46-BDE8-5458F4D04D4E}" type="datetimeFigureOut">
              <a:rPr lang="en-US" smtClean="0"/>
              <a:t>3/18/16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896A00-AC4E-054A-A000-4F75A8E90B1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4E9A02-2862-4C46-BDE8-5458F4D04D4E}" type="datetimeFigureOut">
              <a:rPr lang="en-US" smtClean="0"/>
              <a:t>3/18/16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896A00-AC4E-054A-A000-4F75A8E90B12}"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B4E9A02-2862-4C46-BDE8-5458F4D04D4E}" type="datetimeFigureOut">
              <a:rPr lang="en-US" smtClean="0"/>
              <a:t>3/18/16</a:t>
            </a:fld>
            <a:endParaRPr lang="en-US"/>
          </a:p>
        </p:txBody>
      </p:sp>
      <p:sp>
        <p:nvSpPr>
          <p:cNvPr id="9" name="Slide Number Placeholder 8"/>
          <p:cNvSpPr>
            <a:spLocks noGrp="1"/>
          </p:cNvSpPr>
          <p:nvPr>
            <p:ph type="sldNum" sz="quarter" idx="11"/>
          </p:nvPr>
        </p:nvSpPr>
        <p:spPr/>
        <p:txBody>
          <a:bodyPr/>
          <a:lstStyle/>
          <a:p>
            <a:fld id="{03896A00-AC4E-054A-A000-4F75A8E90B12}"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03896A00-AC4E-054A-A000-4F75A8E90B12}"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5B4E9A02-2862-4C46-BDE8-5458F4D04D4E}" type="datetimeFigureOut">
              <a:rPr lang="en-US" smtClean="0"/>
              <a:t>3/18/16</a:t>
            </a:fld>
            <a:endParaRPr lang="en-US"/>
          </a:p>
        </p:txBody>
      </p:sp>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 Id="rId3" Type="http://schemas.openxmlformats.org/officeDocument/2006/relationships/image" Target="../media/image13.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CS2164</a:t>
            </a:r>
            <a:br>
              <a:rPr lang="en-US" dirty="0" smtClean="0"/>
            </a:br>
            <a:r>
              <a:rPr lang="en-US" dirty="0" smtClean="0"/>
              <a:t>Lesson 12: </a:t>
            </a:r>
            <a:r>
              <a:rPr lang="en-US" dirty="0" smtClean="0"/>
              <a:t>Review: Functions, Arrays</a:t>
            </a:r>
            <a:r>
              <a:rPr lang="en-US" dirty="0" smtClean="0"/>
              <a:t>, Pointers and Strings</a:t>
            </a:r>
            <a:br>
              <a:rPr lang="en-US" dirty="0" smtClean="0"/>
            </a:br>
            <a:endParaRPr lang="en-US" dirty="0"/>
          </a:p>
        </p:txBody>
      </p:sp>
      <p:sp>
        <p:nvSpPr>
          <p:cNvPr id="3" name="Subtitle 2"/>
          <p:cNvSpPr>
            <a:spLocks noGrp="1"/>
          </p:cNvSpPr>
          <p:nvPr>
            <p:ph type="subTitle" idx="1"/>
          </p:nvPr>
        </p:nvSpPr>
        <p:spPr/>
        <p:txBody>
          <a:bodyPr>
            <a:normAutofit fontScale="77500" lnSpcReduction="20000"/>
          </a:bodyPr>
          <a:lstStyle/>
          <a:p>
            <a:r>
              <a:rPr lang="en-US" dirty="0" smtClean="0"/>
              <a:t>Intro to programming using </a:t>
            </a:r>
            <a:r>
              <a:rPr lang="en-US" dirty="0" smtClean="0"/>
              <a:t>C</a:t>
            </a:r>
          </a:p>
          <a:p>
            <a:r>
              <a:rPr lang="en-US" dirty="0" smtClean="0"/>
              <a:t>March 21, 2016</a:t>
            </a:r>
            <a:endParaRPr lang="en-US" dirty="0" smtClean="0"/>
          </a:p>
          <a:p>
            <a:r>
              <a:rPr lang="en-US" dirty="0" smtClean="0"/>
              <a:t>Instructor: Gustavo Sandoval </a:t>
            </a:r>
          </a:p>
          <a:p>
            <a:r>
              <a:rPr lang="en-US" dirty="0" err="1" smtClean="0"/>
              <a:t>gustavo.sandoval@nyu.edu</a:t>
            </a:r>
            <a:endParaRPr lang="en-US" dirty="0" smtClean="0"/>
          </a:p>
        </p:txBody>
      </p:sp>
    </p:spTree>
    <p:extLst>
      <p:ext uri="{BB962C8B-B14F-4D97-AF65-F5344CB8AC3E}">
        <p14:creationId xmlns:p14="http://schemas.microsoft.com/office/powerpoint/2010/main" val="29623397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 of a variable</a:t>
            </a:r>
            <a:endParaRPr lang="en-US" dirty="0"/>
          </a:p>
        </p:txBody>
      </p:sp>
      <p:sp>
        <p:nvSpPr>
          <p:cNvPr id="3" name="Content Placeholder 2"/>
          <p:cNvSpPr>
            <a:spLocks noGrp="1"/>
          </p:cNvSpPr>
          <p:nvPr>
            <p:ph idx="1"/>
          </p:nvPr>
        </p:nvSpPr>
        <p:spPr/>
        <p:txBody>
          <a:bodyPr/>
          <a:lstStyle/>
          <a:p>
            <a:r>
              <a:rPr lang="en-US" dirty="0" smtClean="0"/>
              <a:t>Use the &amp; operator </a:t>
            </a:r>
            <a:endParaRPr lang="en-US" dirty="0"/>
          </a:p>
        </p:txBody>
      </p:sp>
      <p:pic>
        <p:nvPicPr>
          <p:cNvPr id="4" name="Picture 3"/>
          <p:cNvPicPr>
            <a:picLocks noChangeAspect="1"/>
          </p:cNvPicPr>
          <p:nvPr/>
        </p:nvPicPr>
        <p:blipFill>
          <a:blip r:embed="rId2"/>
          <a:stretch>
            <a:fillRect/>
          </a:stretch>
        </p:blipFill>
        <p:spPr>
          <a:xfrm>
            <a:off x="2143203" y="2386516"/>
            <a:ext cx="4902200" cy="2374900"/>
          </a:xfrm>
          <a:prstGeom prst="rect">
            <a:avLst/>
          </a:prstGeom>
        </p:spPr>
      </p:pic>
    </p:spTree>
    <p:extLst>
      <p:ext uri="{BB962C8B-B14F-4D97-AF65-F5344CB8AC3E}">
        <p14:creationId xmlns:p14="http://schemas.microsoft.com/office/powerpoint/2010/main" val="3591335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Takeaways</a:t>
            </a:r>
            <a:endParaRPr lang="en-US" dirty="0"/>
          </a:p>
        </p:txBody>
      </p:sp>
      <p:sp>
        <p:nvSpPr>
          <p:cNvPr id="5" name="Content Placeholder 4"/>
          <p:cNvSpPr>
            <a:spLocks noGrp="1"/>
          </p:cNvSpPr>
          <p:nvPr>
            <p:ph idx="1"/>
          </p:nvPr>
        </p:nvSpPr>
        <p:spPr>
          <a:xfrm>
            <a:off x="457200" y="1600200"/>
            <a:ext cx="7620000" cy="3105615"/>
          </a:xfrm>
        </p:spPr>
        <p:txBody>
          <a:bodyPr>
            <a:normAutofit/>
          </a:bodyPr>
          <a:lstStyle/>
          <a:p>
            <a:r>
              <a:rPr lang="en-US" sz="2800" dirty="0"/>
              <a:t>A variable declared inside a function is </a:t>
            </a:r>
            <a:r>
              <a:rPr lang="en-US" sz="2800" dirty="0" smtClean="0"/>
              <a:t>usually </a:t>
            </a:r>
            <a:r>
              <a:rPr lang="en-US" sz="2800" dirty="0"/>
              <a:t>stored in the </a:t>
            </a:r>
            <a:r>
              <a:rPr lang="en-US" sz="2800" dirty="0" smtClean="0"/>
              <a:t>stack</a:t>
            </a:r>
            <a:r>
              <a:rPr lang="en-US" sz="2800" dirty="0"/>
              <a:t> </a:t>
            </a:r>
            <a:r>
              <a:rPr lang="en-US" sz="2800" dirty="0" smtClean="0"/>
              <a:t>and not accessible to other functions</a:t>
            </a:r>
          </a:p>
          <a:p>
            <a:endParaRPr lang="en-US" sz="2800" dirty="0" smtClean="0"/>
          </a:p>
          <a:p>
            <a:r>
              <a:rPr lang="en-US" sz="2800" dirty="0" smtClean="0"/>
              <a:t>A </a:t>
            </a:r>
            <a:r>
              <a:rPr lang="en-US" sz="2800" dirty="0"/>
              <a:t>variable declared outside a function </a:t>
            </a:r>
            <a:r>
              <a:rPr lang="en-US" sz="2800" dirty="0" smtClean="0"/>
              <a:t>is </a:t>
            </a:r>
            <a:r>
              <a:rPr lang="en-US" sz="2800" dirty="0"/>
              <a:t>stored in </a:t>
            </a:r>
            <a:r>
              <a:rPr lang="en-US" sz="2800" dirty="0" err="1" smtClean="0"/>
              <a:t>globals</a:t>
            </a:r>
            <a:r>
              <a:rPr lang="en-US" sz="2800" dirty="0" smtClean="0"/>
              <a:t> and is accessible to other functions</a:t>
            </a:r>
            <a:endParaRPr lang="en-US" sz="2800" dirty="0"/>
          </a:p>
        </p:txBody>
      </p:sp>
    </p:spTree>
    <p:extLst>
      <p:ext uri="{BB962C8B-B14F-4D97-AF65-F5344CB8AC3E}">
        <p14:creationId xmlns:p14="http://schemas.microsoft.com/office/powerpoint/2010/main" val="5093325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pPr fontAlgn="base"/>
            <a:r>
              <a:rPr lang="en-US" dirty="0" smtClean="0"/>
              <a:t>Imagine we are writing a game to navigate a boat. The </a:t>
            </a:r>
            <a:r>
              <a:rPr lang="en-US" dirty="0"/>
              <a:t>game will need to keep control of lots of things, like scores and lives and the current location of the players. You won’t want to write the game as one large piece of code; instead, you’ll create lots of smaller functions that will each do something useful in the game:</a:t>
            </a:r>
          </a:p>
          <a:p>
            <a:pPr marL="114300" indent="0" fontAlgn="base">
              <a:buNone/>
            </a:pPr>
            <a:r>
              <a:rPr lang="en-US" dirty="0"/>
              <a:t/>
            </a:r>
            <a:br>
              <a:rPr lang="en-US" dirty="0"/>
            </a:br>
            <a:endParaRPr lang="en-US" dirty="0"/>
          </a:p>
          <a:p>
            <a:endParaRPr lang="en-US" dirty="0"/>
          </a:p>
        </p:txBody>
      </p:sp>
      <p:pic>
        <p:nvPicPr>
          <p:cNvPr id="4" name="Picture 3"/>
          <p:cNvPicPr>
            <a:picLocks noChangeAspect="1"/>
          </p:cNvPicPr>
          <p:nvPr/>
        </p:nvPicPr>
        <p:blipFill>
          <a:blip r:embed="rId2"/>
          <a:stretch>
            <a:fillRect/>
          </a:stretch>
        </p:blipFill>
        <p:spPr>
          <a:xfrm>
            <a:off x="0" y="4365582"/>
            <a:ext cx="9144000" cy="2408903"/>
          </a:xfrm>
          <a:prstGeom prst="rect">
            <a:avLst/>
          </a:prstGeom>
        </p:spPr>
      </p:pic>
    </p:spTree>
    <p:extLst>
      <p:ext uri="{BB962C8B-B14F-4D97-AF65-F5344CB8AC3E}">
        <p14:creationId xmlns:p14="http://schemas.microsoft.com/office/powerpoint/2010/main" val="1470604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818182"/>
          </a:xfrm>
        </p:spPr>
        <p:txBody>
          <a:bodyPr/>
          <a:lstStyle/>
          <a:p>
            <a:r>
              <a:rPr lang="en-US" dirty="0" err="1"/>
              <a:t>go_south_east</a:t>
            </a:r>
            <a:r>
              <a:rPr lang="en-US" dirty="0"/>
              <a:t>() </a:t>
            </a:r>
          </a:p>
        </p:txBody>
      </p:sp>
      <p:sp>
        <p:nvSpPr>
          <p:cNvPr id="3" name="Content Placeholder 2"/>
          <p:cNvSpPr>
            <a:spLocks noGrp="1"/>
          </p:cNvSpPr>
          <p:nvPr>
            <p:ph idx="1"/>
          </p:nvPr>
        </p:nvSpPr>
        <p:spPr>
          <a:xfrm>
            <a:off x="457200" y="1310268"/>
            <a:ext cx="7620000" cy="4800600"/>
          </a:xfrm>
        </p:spPr>
        <p:txBody>
          <a:bodyPr/>
          <a:lstStyle/>
          <a:p>
            <a:r>
              <a:rPr lang="en-US" dirty="0"/>
              <a:t>Let’s start with writing: </a:t>
            </a:r>
            <a:r>
              <a:rPr lang="en-US" dirty="0" err="1"/>
              <a:t>go_south_east</a:t>
            </a:r>
            <a:r>
              <a:rPr lang="en-US" dirty="0"/>
              <a:t>() </a:t>
            </a:r>
            <a:endParaRPr lang="en-US" dirty="0" smtClean="0"/>
          </a:p>
          <a:p>
            <a:r>
              <a:rPr lang="en-US" dirty="0" smtClean="0"/>
              <a:t>A Function that takes the arguments for the latitude and longitude which it will then increase and decrease. </a:t>
            </a:r>
            <a:endParaRPr lang="en-US" dirty="0"/>
          </a:p>
        </p:txBody>
      </p:sp>
      <p:pic>
        <p:nvPicPr>
          <p:cNvPr id="5" name="Picture 4"/>
          <p:cNvPicPr>
            <a:picLocks noChangeAspect="1"/>
          </p:cNvPicPr>
          <p:nvPr/>
        </p:nvPicPr>
        <p:blipFill>
          <a:blip r:embed="rId2"/>
          <a:stretch>
            <a:fillRect/>
          </a:stretch>
        </p:blipFill>
        <p:spPr>
          <a:xfrm>
            <a:off x="4962293" y="2466356"/>
            <a:ext cx="3445572" cy="4391644"/>
          </a:xfrm>
          <a:prstGeom prst="rect">
            <a:avLst/>
          </a:prstGeom>
        </p:spPr>
      </p:pic>
    </p:spTree>
    <p:extLst>
      <p:ext uri="{BB962C8B-B14F-4D97-AF65-F5344CB8AC3E}">
        <p14:creationId xmlns:p14="http://schemas.microsoft.com/office/powerpoint/2010/main" val="1152234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lstStyle/>
          <a:p>
            <a:r>
              <a:rPr lang="en-US" dirty="0" err="1" smtClean="0"/>
              <a:t>Navigate.c</a:t>
            </a:r>
            <a:endParaRPr lang="en-US" dirty="0"/>
          </a:p>
        </p:txBody>
      </p:sp>
    </p:spTree>
    <p:extLst>
      <p:ext uri="{BB962C8B-B14F-4D97-AF65-F5344CB8AC3E}">
        <p14:creationId xmlns:p14="http://schemas.microsoft.com/office/powerpoint/2010/main" val="4694676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happened ? </a:t>
            </a:r>
            <a:endParaRPr lang="en-US" dirty="0"/>
          </a:p>
        </p:txBody>
      </p:sp>
      <p:sp>
        <p:nvSpPr>
          <p:cNvPr id="3" name="Content Placeholder 2"/>
          <p:cNvSpPr>
            <a:spLocks noGrp="1"/>
          </p:cNvSpPr>
          <p:nvPr>
            <p:ph idx="1"/>
          </p:nvPr>
        </p:nvSpPr>
        <p:spPr/>
        <p:txBody>
          <a:bodyPr/>
          <a:lstStyle/>
          <a:p>
            <a:r>
              <a:rPr lang="en-US" dirty="0">
                <a:latin typeface="Courier" charset="0"/>
                <a:ea typeface="Courier" charset="0"/>
                <a:cs typeface="Courier" charset="0"/>
              </a:rPr>
              <a:t>m</a:t>
            </a:r>
            <a:r>
              <a:rPr lang="en-US" dirty="0" smtClean="0">
                <a:latin typeface="Courier" charset="0"/>
                <a:ea typeface="Courier" charset="0"/>
                <a:cs typeface="Courier" charset="0"/>
              </a:rPr>
              <a:t>ain</a:t>
            </a:r>
            <a:r>
              <a:rPr lang="en-US" dirty="0" smtClean="0"/>
              <a:t>() has a local variable called </a:t>
            </a:r>
            <a:r>
              <a:rPr lang="en-US" b="1" dirty="0" smtClean="0">
                <a:latin typeface="Courier" charset="0"/>
                <a:ea typeface="Courier" charset="0"/>
                <a:cs typeface="Courier" charset="0"/>
              </a:rPr>
              <a:t>longitude</a:t>
            </a:r>
            <a:r>
              <a:rPr lang="en-US" dirty="0" smtClean="0"/>
              <a:t> that had a value of 32. </a:t>
            </a:r>
          </a:p>
          <a:p>
            <a:r>
              <a:rPr lang="en-US" dirty="0" smtClean="0"/>
              <a:t>When the computer calls </a:t>
            </a:r>
            <a:r>
              <a:rPr lang="en-US" dirty="0" err="1" smtClean="0">
                <a:latin typeface="Courier" charset="0"/>
                <a:ea typeface="Courier" charset="0"/>
                <a:cs typeface="Courier" charset="0"/>
              </a:rPr>
              <a:t>go_south_east</a:t>
            </a:r>
            <a:r>
              <a:rPr lang="en-US" dirty="0" smtClean="0">
                <a:latin typeface="Courier" charset="0"/>
                <a:ea typeface="Courier" charset="0"/>
                <a:cs typeface="Courier" charset="0"/>
              </a:rPr>
              <a:t>() </a:t>
            </a:r>
            <a:r>
              <a:rPr lang="en-US" dirty="0" smtClean="0"/>
              <a:t>it </a:t>
            </a:r>
            <a:r>
              <a:rPr lang="en-US" b="1" dirty="0" smtClean="0"/>
              <a:t>copies the value </a:t>
            </a:r>
            <a:r>
              <a:rPr lang="en-US" dirty="0" smtClean="0"/>
              <a:t>of the longitude variable to the </a:t>
            </a:r>
            <a:r>
              <a:rPr lang="en-US" dirty="0" err="1" smtClean="0">
                <a:latin typeface="Courier" charset="0"/>
                <a:ea typeface="Courier" charset="0"/>
                <a:cs typeface="Courier" charset="0"/>
              </a:rPr>
              <a:t>lon</a:t>
            </a:r>
            <a:r>
              <a:rPr lang="en-US" dirty="0" smtClean="0"/>
              <a:t> argument. When you call a function </a:t>
            </a:r>
            <a:r>
              <a:rPr lang="en-US" b="1" dirty="0" smtClean="0"/>
              <a:t>YOU DON’T SEND THE VARIABLE </a:t>
            </a:r>
            <a:r>
              <a:rPr lang="en-US" dirty="0" smtClean="0"/>
              <a:t>as an argument</a:t>
            </a:r>
            <a:r>
              <a:rPr lang="en-US" b="1" dirty="0" smtClean="0"/>
              <a:t>, JUST ITS VALUE</a:t>
            </a:r>
            <a:r>
              <a:rPr lang="en-US" dirty="0" smtClean="0"/>
              <a:t>. </a:t>
            </a:r>
          </a:p>
          <a:p>
            <a:r>
              <a:rPr lang="en-US" dirty="0" smtClean="0"/>
              <a:t>When the </a:t>
            </a:r>
            <a:r>
              <a:rPr lang="en-US" dirty="0" err="1" smtClean="0">
                <a:latin typeface="Courier" charset="0"/>
                <a:ea typeface="Courier" charset="0"/>
                <a:cs typeface="Courier" charset="0"/>
              </a:rPr>
              <a:t>go_south_east</a:t>
            </a:r>
            <a:r>
              <a:rPr lang="en-US" dirty="0" smtClean="0">
                <a:latin typeface="Courier" charset="0"/>
                <a:ea typeface="Courier" charset="0"/>
                <a:cs typeface="Courier" charset="0"/>
              </a:rPr>
              <a:t>() </a:t>
            </a:r>
            <a:r>
              <a:rPr lang="en-US" dirty="0" smtClean="0"/>
              <a:t>function changes the value of </a:t>
            </a:r>
            <a:r>
              <a:rPr lang="en-US" dirty="0" err="1" smtClean="0">
                <a:latin typeface="Courier" charset="0"/>
                <a:ea typeface="Courier" charset="0"/>
                <a:cs typeface="Courier" charset="0"/>
              </a:rPr>
              <a:t>lon</a:t>
            </a:r>
            <a:r>
              <a:rPr lang="en-US" dirty="0" smtClean="0"/>
              <a:t>.  The function is just changing its local copy.  That means when the computer returns to the </a:t>
            </a:r>
            <a:r>
              <a:rPr lang="en-US" dirty="0" smtClean="0">
                <a:latin typeface="Courier" charset="0"/>
                <a:ea typeface="Courier" charset="0"/>
                <a:cs typeface="Courier" charset="0"/>
              </a:rPr>
              <a:t>main</a:t>
            </a:r>
            <a:r>
              <a:rPr lang="en-US" dirty="0" smtClean="0"/>
              <a:t>() function, the longitude variable still has its original value of 32.  </a:t>
            </a:r>
          </a:p>
          <a:p>
            <a:endParaRPr lang="en-US" dirty="0"/>
          </a:p>
          <a:p>
            <a:pPr marL="114300" indent="0">
              <a:buNone/>
            </a:pPr>
            <a:endParaRPr lang="en-US" dirty="0"/>
          </a:p>
        </p:txBody>
      </p:sp>
    </p:spTree>
    <p:extLst>
      <p:ext uri="{BB962C8B-B14F-4D97-AF65-F5344CB8AC3E}">
        <p14:creationId xmlns:p14="http://schemas.microsoft.com/office/powerpoint/2010/main" val="10422404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of it this way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09747" y="2895600"/>
            <a:ext cx="3606800" cy="2209800"/>
          </a:xfrm>
          <a:prstGeom prst="rect">
            <a:avLst/>
          </a:prstGeom>
        </p:spPr>
      </p:pic>
    </p:spTree>
    <p:extLst>
      <p:ext uri="{BB962C8B-B14F-4D97-AF65-F5344CB8AC3E}">
        <p14:creationId xmlns:p14="http://schemas.microsoft.com/office/powerpoint/2010/main" val="8211981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of it this way</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57200" y="1600200"/>
            <a:ext cx="3937000" cy="2438400"/>
          </a:xfrm>
          <a:prstGeom prst="rect">
            <a:avLst/>
          </a:prstGeom>
        </p:spPr>
      </p:pic>
      <p:pic>
        <p:nvPicPr>
          <p:cNvPr id="5" name="Picture 4"/>
          <p:cNvPicPr>
            <a:picLocks noChangeAspect="1"/>
          </p:cNvPicPr>
          <p:nvPr/>
        </p:nvPicPr>
        <p:blipFill>
          <a:blip r:embed="rId3"/>
          <a:stretch>
            <a:fillRect/>
          </a:stretch>
        </p:blipFill>
        <p:spPr>
          <a:xfrm>
            <a:off x="4108450" y="4038600"/>
            <a:ext cx="4254500" cy="2844800"/>
          </a:xfrm>
          <a:prstGeom prst="rect">
            <a:avLst/>
          </a:prstGeom>
        </p:spPr>
      </p:pic>
    </p:spTree>
    <p:extLst>
      <p:ext uri="{BB962C8B-B14F-4D97-AF65-F5344CB8AC3E}">
        <p14:creationId xmlns:p14="http://schemas.microsoft.com/office/powerpoint/2010/main" val="18831190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fix it ? </a:t>
            </a:r>
            <a:endParaRPr lang="en-US" dirty="0"/>
          </a:p>
        </p:txBody>
      </p:sp>
      <p:sp>
        <p:nvSpPr>
          <p:cNvPr id="3" name="Content Placeholder 2"/>
          <p:cNvSpPr>
            <a:spLocks noGrp="1"/>
          </p:cNvSpPr>
          <p:nvPr>
            <p:ph idx="1"/>
          </p:nvPr>
        </p:nvSpPr>
        <p:spPr/>
        <p:txBody>
          <a:bodyPr/>
          <a:lstStyle/>
          <a:p>
            <a:r>
              <a:rPr lang="en-US" dirty="0" smtClean="0"/>
              <a:t>Using memory POINTERS</a:t>
            </a:r>
            <a:endParaRPr lang="en-US" dirty="0"/>
          </a:p>
        </p:txBody>
      </p:sp>
    </p:spTree>
    <p:extLst>
      <p:ext uri="{BB962C8B-B14F-4D97-AF65-F5344CB8AC3E}">
        <p14:creationId xmlns:p14="http://schemas.microsoft.com/office/powerpoint/2010/main" val="2300909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things to know about pointers</a:t>
            </a:r>
            <a:endParaRPr lang="en-US" dirty="0"/>
          </a:p>
        </p:txBody>
      </p:sp>
      <p:sp>
        <p:nvSpPr>
          <p:cNvPr id="3" name="Content Placeholder 2"/>
          <p:cNvSpPr>
            <a:spLocks noGrp="1"/>
          </p:cNvSpPr>
          <p:nvPr>
            <p:ph idx="1"/>
          </p:nvPr>
        </p:nvSpPr>
        <p:spPr/>
        <p:txBody>
          <a:bodyPr/>
          <a:lstStyle/>
          <a:p>
            <a:pPr marL="571500" indent="-457200">
              <a:buFont typeface="+mj-lt"/>
              <a:buAutoNum type="arabicPeriod"/>
            </a:pPr>
            <a:endParaRPr lang="en-US" dirty="0" smtClean="0"/>
          </a:p>
          <a:p>
            <a:pPr marL="571500" indent="-457200">
              <a:buFont typeface="+mj-lt"/>
              <a:buAutoNum type="arabicPeriod"/>
            </a:pPr>
            <a:endParaRPr lang="en-US" dirty="0"/>
          </a:p>
          <a:p>
            <a:pPr marL="571500" indent="-457200">
              <a:buFont typeface="+mj-lt"/>
              <a:buAutoNum type="arabicPeriod"/>
            </a:pPr>
            <a:endParaRPr lang="en-US" dirty="0" smtClean="0"/>
          </a:p>
          <a:p>
            <a:pPr marL="571500" indent="-457200">
              <a:buFont typeface="+mj-lt"/>
              <a:buAutoNum type="arabicPeriod"/>
            </a:pPr>
            <a:r>
              <a:rPr lang="en-US" sz="2800" dirty="0" smtClean="0"/>
              <a:t>Get the address of a variable</a:t>
            </a:r>
          </a:p>
          <a:p>
            <a:pPr marL="571500" indent="-457200">
              <a:buFont typeface="+mj-lt"/>
              <a:buAutoNum type="arabicPeriod"/>
            </a:pPr>
            <a:r>
              <a:rPr lang="en-US" sz="2800" dirty="0" smtClean="0"/>
              <a:t>Read the contents of an address</a:t>
            </a:r>
          </a:p>
          <a:p>
            <a:pPr marL="571500" indent="-457200">
              <a:buFont typeface="+mj-lt"/>
              <a:buAutoNum type="arabicPeriod"/>
            </a:pPr>
            <a:r>
              <a:rPr lang="en-US" sz="2800" dirty="0" smtClean="0"/>
              <a:t>Change (write to) the </a:t>
            </a:r>
            <a:r>
              <a:rPr lang="en-US" sz="2800" dirty="0"/>
              <a:t>c</a:t>
            </a:r>
            <a:r>
              <a:rPr lang="en-US" sz="2800" dirty="0" smtClean="0"/>
              <a:t>ontents of an address</a:t>
            </a:r>
          </a:p>
        </p:txBody>
      </p:sp>
    </p:spTree>
    <p:extLst>
      <p:ext uri="{BB962C8B-B14F-4D97-AF65-F5344CB8AC3E}">
        <p14:creationId xmlns:p14="http://schemas.microsoft.com/office/powerpoint/2010/main" val="1777709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normAutofit/>
          </a:bodyPr>
          <a:lstStyle/>
          <a:p>
            <a:r>
              <a:rPr lang="en-US" sz="3200" dirty="0" smtClean="0"/>
              <a:t>It’s part of the language (main, is the entry point to your program)</a:t>
            </a:r>
          </a:p>
          <a:p>
            <a:r>
              <a:rPr lang="en-US" sz="3200" dirty="0" smtClean="0"/>
              <a:t>Reusability: Think of </a:t>
            </a:r>
            <a:r>
              <a:rPr lang="en-US" sz="3200" dirty="0" err="1" smtClean="0"/>
              <a:t>strlen</a:t>
            </a:r>
            <a:r>
              <a:rPr lang="en-US" sz="3200" dirty="0" smtClean="0"/>
              <a:t>, </a:t>
            </a:r>
            <a:r>
              <a:rPr lang="en-US" sz="3200" dirty="0" err="1" smtClean="0"/>
              <a:t>strcpy</a:t>
            </a:r>
            <a:r>
              <a:rPr lang="en-US" sz="3200" dirty="0" smtClean="0"/>
              <a:t>, </a:t>
            </a:r>
            <a:r>
              <a:rPr lang="en-US" sz="3200" dirty="0" err="1" smtClean="0"/>
              <a:t>sqrt</a:t>
            </a:r>
            <a:r>
              <a:rPr lang="en-US" sz="3200" dirty="0" smtClean="0"/>
              <a:t>, </a:t>
            </a:r>
            <a:r>
              <a:rPr lang="en-US" sz="3200" dirty="0" err="1" smtClean="0"/>
              <a:t>etc</a:t>
            </a:r>
            <a:r>
              <a:rPr lang="en-US" sz="3200" dirty="0" smtClean="0"/>
              <a:t> someone else wrote those for you and you can reuse them</a:t>
            </a:r>
          </a:p>
          <a:p>
            <a:r>
              <a:rPr lang="en-US" sz="3200" dirty="0" smtClean="0"/>
              <a:t>Abstraction: you don’t need to know how they work inside</a:t>
            </a:r>
            <a:endParaRPr lang="en-US" sz="3200" dirty="0"/>
          </a:p>
        </p:txBody>
      </p:sp>
    </p:spTree>
    <p:extLst>
      <p:ext uri="{BB962C8B-B14F-4D97-AF65-F5344CB8AC3E}">
        <p14:creationId xmlns:p14="http://schemas.microsoft.com/office/powerpoint/2010/main" val="6287972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address of a variable</a:t>
            </a:r>
            <a:endParaRPr lang="en-US" dirty="0"/>
          </a:p>
        </p:txBody>
      </p:sp>
      <p:sp>
        <p:nvSpPr>
          <p:cNvPr id="3" name="Content Placeholder 2"/>
          <p:cNvSpPr>
            <a:spLocks noGrp="1"/>
          </p:cNvSpPr>
          <p:nvPr>
            <p:ph idx="1"/>
          </p:nvPr>
        </p:nvSpPr>
        <p:spPr/>
        <p:txBody>
          <a:bodyPr/>
          <a:lstStyle/>
          <a:p>
            <a:r>
              <a:rPr lang="en-US" dirty="0" smtClean="0"/>
              <a:t>We use the </a:t>
            </a:r>
            <a:r>
              <a:rPr lang="en-US" b="1" dirty="0" smtClean="0">
                <a:solidFill>
                  <a:srgbClr val="FF0000"/>
                </a:solidFill>
              </a:rPr>
              <a:t>&amp; operator</a:t>
            </a:r>
            <a:r>
              <a:rPr lang="en-US" b="1" dirty="0" smtClean="0"/>
              <a:t>:</a:t>
            </a:r>
          </a:p>
          <a:p>
            <a:endParaRPr lang="en-US" dirty="0"/>
          </a:p>
          <a:p>
            <a:endParaRPr lang="en-US" dirty="0" smtClean="0"/>
          </a:p>
          <a:p>
            <a:pPr marL="114300" indent="0">
              <a:buNone/>
            </a:pPr>
            <a:r>
              <a:rPr lang="en-US" dirty="0" smtClean="0"/>
              <a:t>int x = 4</a:t>
            </a:r>
          </a:p>
          <a:p>
            <a:pPr marL="114300" indent="0">
              <a:buNone/>
            </a:pPr>
            <a:endParaRPr lang="en-US" dirty="0" smtClean="0"/>
          </a:p>
          <a:p>
            <a:pPr marL="114300" indent="0">
              <a:buNone/>
            </a:pPr>
            <a:r>
              <a:rPr lang="en-US" dirty="0" err="1" smtClean="0"/>
              <a:t>printf</a:t>
            </a:r>
            <a:r>
              <a:rPr lang="en-US" dirty="0" smtClean="0"/>
              <a:t> (“x lives in %d\n”, </a:t>
            </a:r>
            <a:r>
              <a:rPr lang="en-US" b="1" dirty="0" smtClean="0">
                <a:solidFill>
                  <a:srgbClr val="FF0000"/>
                </a:solidFill>
              </a:rPr>
              <a:t>&amp;x</a:t>
            </a:r>
            <a:r>
              <a:rPr lang="en-US" dirty="0" smtClean="0"/>
              <a:t>)</a:t>
            </a:r>
          </a:p>
          <a:p>
            <a:pPr marL="114300" indent="0">
              <a:buNone/>
            </a:pPr>
            <a:endParaRPr lang="en-US" dirty="0"/>
          </a:p>
          <a:p>
            <a:pPr marL="114300" indent="0">
              <a:buNone/>
            </a:pPr>
            <a:r>
              <a:rPr lang="en-US" dirty="0" smtClean="0"/>
              <a:t>int </a:t>
            </a:r>
            <a:r>
              <a:rPr lang="en-US" sz="2400" b="1" dirty="0"/>
              <a:t>*</a:t>
            </a:r>
            <a:r>
              <a:rPr lang="en-US" sz="2400" b="1" dirty="0" err="1"/>
              <a:t>address_of_x</a:t>
            </a:r>
            <a:r>
              <a:rPr lang="en-US" sz="2400" b="1" dirty="0"/>
              <a:t>    </a:t>
            </a:r>
            <a:r>
              <a:rPr lang="en-US" dirty="0"/>
              <a:t>= </a:t>
            </a:r>
            <a:r>
              <a:rPr lang="en-US" b="1" dirty="0">
                <a:solidFill>
                  <a:srgbClr val="FF0000"/>
                </a:solidFill>
              </a:rPr>
              <a:t>&amp;x;</a:t>
            </a:r>
          </a:p>
          <a:p>
            <a:pPr marL="114300" indent="0">
              <a:buNone/>
            </a:pPr>
            <a:endParaRPr lang="en-US" dirty="0"/>
          </a:p>
          <a:p>
            <a:pPr marL="114300" indent="0">
              <a:buNone/>
            </a:pPr>
            <a:endParaRPr lang="en-US" dirty="0"/>
          </a:p>
        </p:txBody>
      </p:sp>
      <p:sp>
        <p:nvSpPr>
          <p:cNvPr id="10" name="Oval 9"/>
          <p:cNvSpPr/>
          <p:nvPr/>
        </p:nvSpPr>
        <p:spPr>
          <a:xfrm>
            <a:off x="379141" y="4181707"/>
            <a:ext cx="2676293" cy="9255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flipV="1">
            <a:off x="998033" y="4873302"/>
            <a:ext cx="1260088" cy="1204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57200" y="6077634"/>
            <a:ext cx="3047053" cy="646331"/>
          </a:xfrm>
          <a:prstGeom prst="rect">
            <a:avLst/>
          </a:prstGeom>
          <a:noFill/>
        </p:spPr>
        <p:txBody>
          <a:bodyPr wrap="none" rtlCol="0">
            <a:spAutoFit/>
          </a:bodyPr>
          <a:lstStyle/>
          <a:p>
            <a:r>
              <a:rPr lang="en-US" dirty="0" smtClean="0"/>
              <a:t>Pointer variable for an address</a:t>
            </a:r>
          </a:p>
          <a:p>
            <a:r>
              <a:rPr lang="en-US" dirty="0" smtClean="0"/>
              <a:t>That stores and int. </a:t>
            </a:r>
          </a:p>
        </p:txBody>
      </p:sp>
    </p:spTree>
    <p:extLst>
      <p:ext uri="{BB962C8B-B14F-4D97-AF65-F5344CB8AC3E}">
        <p14:creationId xmlns:p14="http://schemas.microsoft.com/office/powerpoint/2010/main" val="4772435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the contents of an address</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You read the contents at a certain address with the </a:t>
            </a:r>
          </a:p>
          <a:p>
            <a:pPr marL="114300" indent="0">
              <a:buNone/>
            </a:pPr>
            <a:r>
              <a:rPr lang="en-US" b="1" dirty="0" smtClean="0">
                <a:solidFill>
                  <a:srgbClr val="FF0000"/>
                </a:solidFill>
              </a:rPr>
              <a:t>* operator</a:t>
            </a:r>
            <a:r>
              <a:rPr lang="en-US" b="1" dirty="0" smtClean="0"/>
              <a:t>:</a:t>
            </a:r>
          </a:p>
          <a:p>
            <a:endParaRPr lang="en-US" dirty="0"/>
          </a:p>
          <a:p>
            <a:endParaRPr lang="en-US" dirty="0" smtClean="0"/>
          </a:p>
          <a:p>
            <a:r>
              <a:rPr lang="en-US" dirty="0" smtClean="0"/>
              <a:t>int </a:t>
            </a:r>
            <a:r>
              <a:rPr lang="en-US" dirty="0" err="1" smtClean="0"/>
              <a:t>value_stored</a:t>
            </a:r>
            <a:r>
              <a:rPr lang="en-US" dirty="0" smtClean="0"/>
              <a:t> = </a:t>
            </a:r>
            <a:r>
              <a:rPr lang="en-US" sz="2400" b="1" dirty="0" smtClean="0">
                <a:solidFill>
                  <a:srgbClr val="FF0000"/>
                </a:solidFill>
              </a:rPr>
              <a:t>*</a:t>
            </a:r>
            <a:r>
              <a:rPr lang="en-US" sz="2400" b="1" dirty="0" err="1" smtClean="0">
                <a:solidFill>
                  <a:srgbClr val="FF0000"/>
                </a:solidFill>
              </a:rPr>
              <a:t>address_of_x</a:t>
            </a:r>
            <a:r>
              <a:rPr lang="en-US" dirty="0" smtClean="0"/>
              <a:t>;</a:t>
            </a:r>
            <a:endParaRPr lang="en-US" dirty="0"/>
          </a:p>
        </p:txBody>
      </p:sp>
    </p:spTree>
    <p:extLst>
      <p:ext uri="{BB962C8B-B14F-4D97-AF65-F5344CB8AC3E}">
        <p14:creationId xmlns:p14="http://schemas.microsoft.com/office/powerpoint/2010/main" val="1324860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the contents of an address</a:t>
            </a:r>
            <a:endParaRPr lang="en-US" dirty="0"/>
          </a:p>
        </p:txBody>
      </p:sp>
      <p:sp>
        <p:nvSpPr>
          <p:cNvPr id="3" name="Content Placeholder 2"/>
          <p:cNvSpPr>
            <a:spLocks noGrp="1"/>
          </p:cNvSpPr>
          <p:nvPr>
            <p:ph idx="1"/>
          </p:nvPr>
        </p:nvSpPr>
        <p:spPr/>
        <p:txBody>
          <a:bodyPr/>
          <a:lstStyle/>
          <a:p>
            <a:endParaRPr lang="en-US" dirty="0"/>
          </a:p>
          <a:p>
            <a:endParaRPr lang="en-US" dirty="0" smtClean="0"/>
          </a:p>
          <a:p>
            <a:r>
              <a:rPr lang="en-US" dirty="0" smtClean="0"/>
              <a:t>You can use the </a:t>
            </a:r>
            <a:r>
              <a:rPr lang="en-US" b="1" dirty="0" smtClean="0">
                <a:solidFill>
                  <a:srgbClr val="FF0000"/>
                </a:solidFill>
              </a:rPr>
              <a:t>* operator </a:t>
            </a:r>
            <a:r>
              <a:rPr lang="en-US" dirty="0" smtClean="0"/>
              <a:t>again</a:t>
            </a:r>
          </a:p>
          <a:p>
            <a:endParaRPr lang="en-US" dirty="0"/>
          </a:p>
          <a:p>
            <a:r>
              <a:rPr lang="en-US" b="1" dirty="0" smtClean="0">
                <a:solidFill>
                  <a:srgbClr val="FF0000"/>
                </a:solidFill>
              </a:rPr>
              <a:t>*</a:t>
            </a:r>
            <a:r>
              <a:rPr lang="en-US" b="1" dirty="0" err="1" smtClean="0">
                <a:solidFill>
                  <a:srgbClr val="FF0000"/>
                </a:solidFill>
              </a:rPr>
              <a:t>address_of_x</a:t>
            </a:r>
            <a:r>
              <a:rPr lang="en-US" b="1" dirty="0" smtClean="0">
                <a:solidFill>
                  <a:srgbClr val="FF0000"/>
                </a:solidFill>
              </a:rPr>
              <a:t> </a:t>
            </a:r>
            <a:r>
              <a:rPr lang="en-US" dirty="0" smtClean="0"/>
              <a:t>= 101;</a:t>
            </a:r>
          </a:p>
          <a:p>
            <a:endParaRPr lang="en-US" dirty="0"/>
          </a:p>
        </p:txBody>
      </p:sp>
    </p:spTree>
    <p:extLst>
      <p:ext uri="{BB962C8B-B14F-4D97-AF65-F5344CB8AC3E}">
        <p14:creationId xmlns:p14="http://schemas.microsoft.com/office/powerpoint/2010/main" val="12049309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Fixing  </a:t>
            </a:r>
            <a:endParaRPr lang="en-US" dirty="0"/>
          </a:p>
        </p:txBody>
      </p:sp>
      <p:sp>
        <p:nvSpPr>
          <p:cNvPr id="3" name="Content Placeholder 2"/>
          <p:cNvSpPr>
            <a:spLocks noGrp="1"/>
          </p:cNvSpPr>
          <p:nvPr>
            <p:ph idx="1"/>
          </p:nvPr>
        </p:nvSpPr>
        <p:spPr/>
        <p:txBody>
          <a:bodyPr/>
          <a:lstStyle/>
          <a:p>
            <a:r>
              <a:rPr lang="en-US" dirty="0" err="1" smtClean="0"/>
              <a:t>Navigate.c</a:t>
            </a:r>
            <a:endParaRPr lang="en-US" dirty="0"/>
          </a:p>
        </p:txBody>
      </p:sp>
    </p:spTree>
    <p:extLst>
      <p:ext uri="{BB962C8B-B14F-4D97-AF65-F5344CB8AC3E}">
        <p14:creationId xmlns:p14="http://schemas.microsoft.com/office/powerpoint/2010/main" val="8865800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the exam problem</a:t>
            </a:r>
            <a:endParaRPr lang="en-US" dirty="0"/>
          </a:p>
        </p:txBody>
      </p:sp>
      <p:sp>
        <p:nvSpPr>
          <p:cNvPr id="3" name="Content Placeholder 2"/>
          <p:cNvSpPr>
            <a:spLocks noGrp="1"/>
          </p:cNvSpPr>
          <p:nvPr>
            <p:ph idx="1"/>
          </p:nvPr>
        </p:nvSpPr>
        <p:spPr/>
        <p:txBody>
          <a:bodyPr/>
          <a:lstStyle/>
          <a:p>
            <a:r>
              <a:rPr lang="en-US" dirty="0" err="1" smtClean="0"/>
              <a:t>Swaps.c</a:t>
            </a:r>
            <a:endParaRPr lang="en-US" dirty="0"/>
          </a:p>
        </p:txBody>
      </p:sp>
    </p:spTree>
    <p:extLst>
      <p:ext uri="{BB962C8B-B14F-4D97-AF65-F5344CB8AC3E}">
        <p14:creationId xmlns:p14="http://schemas.microsoft.com/office/powerpoint/2010/main" val="1265840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remember </a:t>
            </a:r>
            <a:r>
              <a:rPr lang="en-US" dirty="0" err="1" smtClean="0"/>
              <a:t>sizeof</a:t>
            </a:r>
            <a:endParaRPr lang="en-US" dirty="0"/>
          </a:p>
        </p:txBody>
      </p:sp>
      <p:sp>
        <p:nvSpPr>
          <p:cNvPr id="3" name="Content Placeholder 2"/>
          <p:cNvSpPr>
            <a:spLocks noGrp="1"/>
          </p:cNvSpPr>
          <p:nvPr>
            <p:ph idx="1"/>
          </p:nvPr>
        </p:nvSpPr>
        <p:spPr/>
        <p:txBody>
          <a:bodyPr>
            <a:normAutofit/>
          </a:bodyPr>
          <a:lstStyle/>
          <a:p>
            <a:r>
              <a:rPr lang="en-US" sz="2800" b="1" dirty="0" err="1" smtClean="0"/>
              <a:t>Sizeof</a:t>
            </a:r>
            <a:r>
              <a:rPr lang="en-US" sz="2800" b="1" dirty="0" smtClean="0"/>
              <a:t>:</a:t>
            </a:r>
            <a:r>
              <a:rPr lang="en-US" sz="2800" dirty="0"/>
              <a:t> </a:t>
            </a:r>
            <a:r>
              <a:rPr lang="en-US" sz="2800" dirty="0" smtClean="0"/>
              <a:t>is an operator that tell you </a:t>
            </a:r>
            <a:r>
              <a:rPr lang="en-US" sz="2800" b="1" dirty="0" smtClean="0"/>
              <a:t>how many bytes</a:t>
            </a:r>
            <a:r>
              <a:rPr lang="en-US" sz="2800" dirty="0" smtClean="0"/>
              <a:t> something </a:t>
            </a:r>
            <a:r>
              <a:rPr lang="en-US" sz="2800" dirty="0" err="1" smtClean="0"/>
              <a:t>ocupies</a:t>
            </a:r>
            <a:r>
              <a:rPr lang="en-US" sz="2800" dirty="0" smtClean="0"/>
              <a:t> in memory. </a:t>
            </a:r>
          </a:p>
          <a:p>
            <a:endParaRPr lang="en-US" sz="2800" dirty="0"/>
          </a:p>
          <a:p>
            <a:r>
              <a:rPr lang="en-US" sz="2800" dirty="0" err="1" smtClean="0"/>
              <a:t>Sizeof.c</a:t>
            </a:r>
            <a:endParaRPr lang="en-US" sz="2800" dirty="0"/>
          </a:p>
        </p:txBody>
      </p:sp>
    </p:spTree>
    <p:extLst>
      <p:ext uri="{BB962C8B-B14F-4D97-AF65-F5344CB8AC3E}">
        <p14:creationId xmlns:p14="http://schemas.microsoft.com/office/powerpoint/2010/main" val="18407905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 and functions</a:t>
            </a:r>
            <a:endParaRPr lang="en-US" dirty="0"/>
          </a:p>
        </p:txBody>
      </p:sp>
      <p:sp>
        <p:nvSpPr>
          <p:cNvPr id="3" name="Content Placeholder 2"/>
          <p:cNvSpPr>
            <a:spLocks noGrp="1"/>
          </p:cNvSpPr>
          <p:nvPr>
            <p:ph idx="1"/>
          </p:nvPr>
        </p:nvSpPr>
        <p:spPr/>
        <p:txBody>
          <a:bodyPr/>
          <a:lstStyle/>
          <a:p>
            <a:r>
              <a:rPr lang="en-US" dirty="0" smtClean="0"/>
              <a:t>What if you want to send something more complex to a function like a string ? </a:t>
            </a:r>
          </a:p>
          <a:p>
            <a:endParaRPr lang="en-US" dirty="0"/>
          </a:p>
          <a:p>
            <a:r>
              <a:rPr lang="en-US" dirty="0" err="1" smtClean="0"/>
              <a:t>Stringsfunctions.c</a:t>
            </a:r>
            <a:endParaRPr lang="en-US" dirty="0" smtClean="0"/>
          </a:p>
          <a:p>
            <a:endParaRPr lang="en-US" dirty="0"/>
          </a:p>
          <a:p>
            <a:r>
              <a:rPr lang="en-US" dirty="0" smtClean="0"/>
              <a:t>What about when we add </a:t>
            </a:r>
            <a:r>
              <a:rPr lang="en-US" dirty="0" err="1" smtClean="0"/>
              <a:t>sizeof</a:t>
            </a:r>
            <a:r>
              <a:rPr lang="en-US" dirty="0" smtClean="0"/>
              <a:t> ? </a:t>
            </a:r>
            <a:endParaRPr lang="en-US" dirty="0"/>
          </a:p>
        </p:txBody>
      </p:sp>
    </p:spTree>
    <p:extLst>
      <p:ext uri="{BB962C8B-B14F-4D97-AF65-F5344CB8AC3E}">
        <p14:creationId xmlns:p14="http://schemas.microsoft.com/office/powerpoint/2010/main" val="15760742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 and pointers</a:t>
            </a:r>
            <a:endParaRPr lang="en-US" dirty="0"/>
          </a:p>
        </p:txBody>
      </p:sp>
      <p:sp>
        <p:nvSpPr>
          <p:cNvPr id="3" name="Content Placeholder 2"/>
          <p:cNvSpPr>
            <a:spLocks noGrp="1"/>
          </p:cNvSpPr>
          <p:nvPr>
            <p:ph idx="1"/>
          </p:nvPr>
        </p:nvSpPr>
        <p:spPr/>
        <p:txBody>
          <a:bodyPr/>
          <a:lstStyle/>
          <a:p>
            <a:r>
              <a:rPr lang="en-US" dirty="0" smtClean="0"/>
              <a:t>Array variables are like pointers</a:t>
            </a:r>
          </a:p>
          <a:p>
            <a:r>
              <a:rPr lang="en-US" dirty="0" smtClean="0"/>
              <a:t>The array variable points to the first element in the array</a:t>
            </a:r>
          </a:p>
          <a:p>
            <a:r>
              <a:rPr lang="en-US" dirty="0" smtClean="0"/>
              <a:t>If you pass an array argument to a function, it will be treated as a pointer</a:t>
            </a:r>
          </a:p>
          <a:p>
            <a:endParaRPr lang="en-US" dirty="0"/>
          </a:p>
        </p:txBody>
      </p:sp>
    </p:spTree>
    <p:extLst>
      <p:ext uri="{BB962C8B-B14F-4D97-AF65-F5344CB8AC3E}">
        <p14:creationId xmlns:p14="http://schemas.microsoft.com/office/powerpoint/2010/main" val="11427466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err="1" smtClean="0"/>
              <a:t>Contestants.c</a:t>
            </a:r>
            <a:endParaRPr lang="en-US" dirty="0"/>
          </a:p>
        </p:txBody>
      </p:sp>
    </p:spTree>
    <p:extLst>
      <p:ext uri="{BB962C8B-B14F-4D97-AF65-F5344CB8AC3E}">
        <p14:creationId xmlns:p14="http://schemas.microsoft.com/office/powerpoint/2010/main" val="5334856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arrays start at 0</a:t>
            </a:r>
            <a:endParaRPr lang="en-US" dirty="0"/>
          </a:p>
        </p:txBody>
      </p:sp>
      <p:sp>
        <p:nvSpPr>
          <p:cNvPr id="3" name="Content Placeholder 2"/>
          <p:cNvSpPr>
            <a:spLocks noGrp="1"/>
          </p:cNvSpPr>
          <p:nvPr>
            <p:ph idx="1"/>
          </p:nvPr>
        </p:nvSpPr>
        <p:spPr>
          <a:xfrm>
            <a:off x="-1" y="1600200"/>
            <a:ext cx="8567803" cy="3936304"/>
          </a:xfrm>
        </p:spPr>
        <p:txBody>
          <a:bodyPr/>
          <a:lstStyle/>
          <a:p>
            <a:r>
              <a:rPr lang="en-US" dirty="0" smtClean="0"/>
              <a:t>Since an array variable can be used as a pointer to the first element in an array.  </a:t>
            </a:r>
          </a:p>
          <a:p>
            <a:pPr marL="114300" indent="0">
              <a:buNone/>
            </a:pPr>
            <a:endParaRPr lang="en-US" dirty="0" smtClean="0"/>
          </a:p>
          <a:p>
            <a:pPr marL="114300" indent="0">
              <a:buNone/>
            </a:pPr>
            <a:endParaRPr lang="en-US" dirty="0"/>
          </a:p>
          <a:p>
            <a:pPr marL="114300" indent="0">
              <a:buNone/>
            </a:pPr>
            <a:r>
              <a:rPr lang="en-US" sz="2000" dirty="0" smtClean="0">
                <a:solidFill>
                  <a:srgbClr val="0070C0"/>
                </a:solidFill>
                <a:latin typeface="Courier" charset="0"/>
                <a:ea typeface="Courier" charset="0"/>
                <a:cs typeface="Courier" charset="0"/>
              </a:rPr>
              <a:t>int cookies[] = {4, 2, 3}</a:t>
            </a:r>
          </a:p>
          <a:p>
            <a:pPr marL="114300" indent="0">
              <a:buNone/>
            </a:pPr>
            <a:r>
              <a:rPr lang="en-US" sz="2000" dirty="0" err="1">
                <a:solidFill>
                  <a:srgbClr val="0070C0"/>
                </a:solidFill>
                <a:latin typeface="Courier" charset="0"/>
                <a:ea typeface="Courier" charset="0"/>
                <a:cs typeface="Courier" charset="0"/>
              </a:rPr>
              <a:t>p</a:t>
            </a:r>
            <a:r>
              <a:rPr lang="en-US" sz="2000" dirty="0" err="1" smtClean="0">
                <a:solidFill>
                  <a:srgbClr val="0070C0"/>
                </a:solidFill>
                <a:latin typeface="Courier" charset="0"/>
                <a:ea typeface="Courier" charset="0"/>
                <a:cs typeface="Courier" charset="0"/>
              </a:rPr>
              <a:t>rintf</a:t>
            </a:r>
            <a:r>
              <a:rPr lang="en-US" sz="2000" dirty="0" smtClean="0">
                <a:solidFill>
                  <a:srgbClr val="0070C0"/>
                </a:solidFill>
                <a:latin typeface="Courier" charset="0"/>
                <a:ea typeface="Courier" charset="0"/>
                <a:cs typeface="Courier" charset="0"/>
              </a:rPr>
              <a:t> (“First get %d cookies\n”, cookies[0]);</a:t>
            </a:r>
          </a:p>
          <a:p>
            <a:pPr marL="114300" indent="0">
              <a:buNone/>
            </a:pPr>
            <a:r>
              <a:rPr lang="en-US" sz="2000" dirty="0" err="1">
                <a:solidFill>
                  <a:srgbClr val="0070C0"/>
                </a:solidFill>
                <a:latin typeface="Courier" charset="0"/>
                <a:ea typeface="Courier" charset="0"/>
                <a:cs typeface="Courier" charset="0"/>
              </a:rPr>
              <a:t>p</a:t>
            </a:r>
            <a:r>
              <a:rPr lang="en-US" sz="2000" dirty="0" err="1" smtClean="0">
                <a:solidFill>
                  <a:srgbClr val="0070C0"/>
                </a:solidFill>
                <a:latin typeface="Courier" charset="0"/>
                <a:ea typeface="Courier" charset="0"/>
                <a:cs typeface="Courier" charset="0"/>
              </a:rPr>
              <a:t>rintf</a:t>
            </a:r>
            <a:r>
              <a:rPr lang="en-US" sz="2000" dirty="0" smtClean="0">
                <a:solidFill>
                  <a:srgbClr val="0070C0"/>
                </a:solidFill>
                <a:latin typeface="Courier" charset="0"/>
                <a:ea typeface="Courier" charset="0"/>
                <a:cs typeface="Courier" charset="0"/>
              </a:rPr>
              <a:t> (“First get %d cookies \n”, *cookies);</a:t>
            </a:r>
          </a:p>
          <a:p>
            <a:endParaRPr lang="en-US" dirty="0"/>
          </a:p>
        </p:txBody>
      </p:sp>
    </p:spTree>
    <p:extLst>
      <p:ext uri="{BB962C8B-B14F-4D97-AF65-F5344CB8AC3E}">
        <p14:creationId xmlns:p14="http://schemas.microsoft.com/office/powerpoint/2010/main" val="4926264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 a recap)</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62839" y="2850890"/>
            <a:ext cx="9131300" cy="2108200"/>
          </a:xfrm>
          <a:prstGeom prst="rect">
            <a:avLst/>
          </a:prstGeom>
        </p:spPr>
      </p:pic>
    </p:spTree>
    <p:extLst>
      <p:ext uri="{BB962C8B-B14F-4D97-AF65-F5344CB8AC3E}">
        <p14:creationId xmlns:p14="http://schemas.microsoft.com/office/powerpoint/2010/main" val="327545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can do this</a:t>
            </a:r>
            <a:endParaRPr lang="en-US" dirty="0"/>
          </a:p>
        </p:txBody>
      </p:sp>
      <p:sp>
        <p:nvSpPr>
          <p:cNvPr id="3" name="Content Placeholder 2"/>
          <p:cNvSpPr>
            <a:spLocks noGrp="1"/>
          </p:cNvSpPr>
          <p:nvPr>
            <p:ph idx="1"/>
          </p:nvPr>
        </p:nvSpPr>
        <p:spPr>
          <a:xfrm>
            <a:off x="1" y="1600200"/>
            <a:ext cx="8718114" cy="4800600"/>
          </a:xfrm>
        </p:spPr>
        <p:txBody>
          <a:bodyPr/>
          <a:lstStyle/>
          <a:p>
            <a:pPr marL="114300" indent="0">
              <a:buNone/>
            </a:pPr>
            <a:endParaRPr lang="en-US" sz="2400" dirty="0" smtClean="0">
              <a:solidFill>
                <a:srgbClr val="0070C0"/>
              </a:solidFill>
              <a:latin typeface="Courier" charset="0"/>
              <a:ea typeface="Courier" charset="0"/>
              <a:cs typeface="Courier" charset="0"/>
            </a:endParaRPr>
          </a:p>
          <a:p>
            <a:pPr marL="114300" indent="0">
              <a:buNone/>
            </a:pPr>
            <a:endParaRPr lang="en-US" sz="2400" dirty="0">
              <a:solidFill>
                <a:srgbClr val="0070C0"/>
              </a:solidFill>
              <a:latin typeface="Courier" charset="0"/>
              <a:ea typeface="Courier" charset="0"/>
              <a:cs typeface="Courier" charset="0"/>
            </a:endParaRPr>
          </a:p>
          <a:p>
            <a:pPr marL="114300" indent="0">
              <a:buNone/>
            </a:pPr>
            <a:r>
              <a:rPr lang="en-US" sz="2000" dirty="0" smtClean="0">
                <a:solidFill>
                  <a:srgbClr val="0070C0"/>
                </a:solidFill>
                <a:latin typeface="Courier" charset="0"/>
                <a:ea typeface="Courier" charset="0"/>
                <a:cs typeface="Courier" charset="0"/>
              </a:rPr>
              <a:t>int </a:t>
            </a:r>
            <a:r>
              <a:rPr lang="en-US" sz="2000" dirty="0">
                <a:solidFill>
                  <a:srgbClr val="0070C0"/>
                </a:solidFill>
                <a:latin typeface="Courier" charset="0"/>
                <a:ea typeface="Courier" charset="0"/>
                <a:cs typeface="Courier" charset="0"/>
              </a:rPr>
              <a:t>cookies[] = {4, 2, 3}</a:t>
            </a:r>
          </a:p>
          <a:p>
            <a:pPr marL="114300" indent="0">
              <a:buNone/>
            </a:pPr>
            <a:r>
              <a:rPr lang="en-US" sz="2000" dirty="0" err="1">
                <a:solidFill>
                  <a:srgbClr val="0070C0"/>
                </a:solidFill>
                <a:latin typeface="Courier" charset="0"/>
                <a:ea typeface="Courier" charset="0"/>
                <a:cs typeface="Courier" charset="0"/>
              </a:rPr>
              <a:t>printf</a:t>
            </a:r>
            <a:r>
              <a:rPr lang="en-US" sz="2000" dirty="0">
                <a:solidFill>
                  <a:srgbClr val="0070C0"/>
                </a:solidFill>
                <a:latin typeface="Courier" charset="0"/>
                <a:ea typeface="Courier" charset="0"/>
                <a:cs typeface="Courier" charset="0"/>
              </a:rPr>
              <a:t> </a:t>
            </a:r>
            <a:r>
              <a:rPr lang="en-US" sz="2000" dirty="0" smtClean="0">
                <a:solidFill>
                  <a:srgbClr val="0070C0"/>
                </a:solidFill>
                <a:latin typeface="Courier" charset="0"/>
                <a:ea typeface="Courier" charset="0"/>
                <a:cs typeface="Courier" charset="0"/>
              </a:rPr>
              <a:t>(“Then get </a:t>
            </a:r>
            <a:r>
              <a:rPr lang="en-US" sz="2000" dirty="0">
                <a:solidFill>
                  <a:srgbClr val="0070C0"/>
                </a:solidFill>
                <a:latin typeface="Courier" charset="0"/>
                <a:ea typeface="Courier" charset="0"/>
                <a:cs typeface="Courier" charset="0"/>
              </a:rPr>
              <a:t>%d cookies\n”, </a:t>
            </a:r>
            <a:r>
              <a:rPr lang="en-US" sz="2000" dirty="0" smtClean="0">
                <a:solidFill>
                  <a:srgbClr val="0070C0"/>
                </a:solidFill>
                <a:latin typeface="Courier" charset="0"/>
                <a:ea typeface="Courier" charset="0"/>
                <a:cs typeface="Courier" charset="0"/>
              </a:rPr>
              <a:t>cookies[2]);</a:t>
            </a:r>
            <a:endParaRPr lang="en-US" sz="2000" dirty="0">
              <a:solidFill>
                <a:srgbClr val="0070C0"/>
              </a:solidFill>
              <a:latin typeface="Courier" charset="0"/>
              <a:ea typeface="Courier" charset="0"/>
              <a:cs typeface="Courier" charset="0"/>
            </a:endParaRPr>
          </a:p>
          <a:p>
            <a:pPr marL="114300" indent="0">
              <a:buNone/>
            </a:pPr>
            <a:r>
              <a:rPr lang="en-US" sz="2000" dirty="0" err="1">
                <a:solidFill>
                  <a:srgbClr val="0070C0"/>
                </a:solidFill>
                <a:latin typeface="Courier" charset="0"/>
                <a:ea typeface="Courier" charset="0"/>
                <a:cs typeface="Courier" charset="0"/>
              </a:rPr>
              <a:t>printf</a:t>
            </a:r>
            <a:r>
              <a:rPr lang="en-US" sz="2000" dirty="0">
                <a:solidFill>
                  <a:srgbClr val="0070C0"/>
                </a:solidFill>
                <a:latin typeface="Courier" charset="0"/>
                <a:ea typeface="Courier" charset="0"/>
                <a:cs typeface="Courier" charset="0"/>
              </a:rPr>
              <a:t> </a:t>
            </a:r>
            <a:r>
              <a:rPr lang="en-US" sz="2000" dirty="0" smtClean="0">
                <a:solidFill>
                  <a:srgbClr val="0070C0"/>
                </a:solidFill>
                <a:latin typeface="Courier" charset="0"/>
                <a:ea typeface="Courier" charset="0"/>
                <a:cs typeface="Courier" charset="0"/>
              </a:rPr>
              <a:t>(“Then </a:t>
            </a:r>
            <a:r>
              <a:rPr lang="en-US" sz="2000" dirty="0">
                <a:solidFill>
                  <a:srgbClr val="0070C0"/>
                </a:solidFill>
                <a:latin typeface="Courier" charset="0"/>
                <a:ea typeface="Courier" charset="0"/>
                <a:cs typeface="Courier" charset="0"/>
              </a:rPr>
              <a:t>get %d cookies \n”, </a:t>
            </a:r>
            <a:r>
              <a:rPr lang="en-US" sz="2000" dirty="0" smtClean="0">
                <a:solidFill>
                  <a:srgbClr val="0070C0"/>
                </a:solidFill>
                <a:latin typeface="Courier" charset="0"/>
                <a:ea typeface="Courier" charset="0"/>
                <a:cs typeface="Courier" charset="0"/>
              </a:rPr>
              <a:t>*(cookies + 2));</a:t>
            </a:r>
            <a:endParaRPr lang="en-US" sz="2000" dirty="0">
              <a:solidFill>
                <a:srgbClr val="0070C0"/>
              </a:solidFill>
              <a:latin typeface="Courier" charset="0"/>
              <a:ea typeface="Courier" charset="0"/>
              <a:cs typeface="Courier" charset="0"/>
            </a:endParaRPr>
          </a:p>
          <a:p>
            <a:endParaRPr lang="en-US" dirty="0"/>
          </a:p>
        </p:txBody>
      </p:sp>
    </p:spTree>
    <p:extLst>
      <p:ext uri="{BB962C8B-B14F-4D97-AF65-F5344CB8AC3E}">
        <p14:creationId xmlns:p14="http://schemas.microsoft.com/office/powerpoint/2010/main" val="12355221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sz="2400" dirty="0">
                <a:ea typeface="Courier" charset="0"/>
                <a:cs typeface="Courier" charset="0"/>
              </a:rPr>
              <a:t>Array variables can be used as pointers</a:t>
            </a:r>
            <a:r>
              <a:rPr lang="en-US" sz="2400" dirty="0" smtClean="0">
                <a:ea typeface="Courier" charset="0"/>
                <a:cs typeface="Courier" charset="0"/>
              </a:rPr>
              <a:t>......</a:t>
            </a:r>
          </a:p>
          <a:p>
            <a:pPr>
              <a:buFont typeface="Arial" charset="0"/>
              <a:buChar char="•"/>
            </a:pPr>
            <a:r>
              <a:rPr lang="en-US" sz="2400" dirty="0" smtClean="0">
                <a:ea typeface="Courier" charset="0"/>
                <a:cs typeface="Courier" charset="0"/>
              </a:rPr>
              <a:t>but </a:t>
            </a:r>
            <a:r>
              <a:rPr lang="en-US" sz="2400" dirty="0">
                <a:ea typeface="Courier" charset="0"/>
                <a:cs typeface="Courier" charset="0"/>
              </a:rPr>
              <a:t>array variables are not quite the same</a:t>
            </a:r>
            <a:r>
              <a:rPr lang="en-US" sz="2400" dirty="0" smtClean="0">
                <a:ea typeface="Courier" charset="0"/>
                <a:cs typeface="Courier" charset="0"/>
              </a:rPr>
              <a:t>.</a:t>
            </a:r>
          </a:p>
          <a:p>
            <a:pPr>
              <a:buFont typeface="Arial" charset="0"/>
              <a:buChar char="•"/>
            </a:pPr>
            <a:r>
              <a:rPr lang="en-US" sz="2400" dirty="0" err="1" smtClean="0">
                <a:solidFill>
                  <a:srgbClr val="FF0000"/>
                </a:solidFill>
                <a:ea typeface="Courier" charset="0"/>
                <a:cs typeface="Courier" charset="0"/>
              </a:rPr>
              <a:t>sizeof</a:t>
            </a:r>
            <a:r>
              <a:rPr lang="en-US" sz="2400" dirty="0" smtClean="0">
                <a:solidFill>
                  <a:srgbClr val="FF0000"/>
                </a:solidFill>
                <a:ea typeface="Courier" charset="0"/>
                <a:cs typeface="Courier" charset="0"/>
              </a:rPr>
              <a:t> </a:t>
            </a:r>
            <a:r>
              <a:rPr lang="en-US" sz="2400" dirty="0">
                <a:solidFill>
                  <a:srgbClr val="FF0000"/>
                </a:solidFill>
                <a:ea typeface="Courier" charset="0"/>
                <a:cs typeface="Courier" charset="0"/>
              </a:rPr>
              <a:t>is different for </a:t>
            </a:r>
            <a:r>
              <a:rPr lang="en-US" sz="2400" dirty="0" smtClean="0">
                <a:solidFill>
                  <a:srgbClr val="FF0000"/>
                </a:solidFill>
                <a:ea typeface="Courier" charset="0"/>
                <a:cs typeface="Courier" charset="0"/>
              </a:rPr>
              <a:t>array </a:t>
            </a:r>
            <a:r>
              <a:rPr lang="en-US" sz="2400" dirty="0">
                <a:solidFill>
                  <a:srgbClr val="FF0000"/>
                </a:solidFill>
                <a:ea typeface="Courier" charset="0"/>
                <a:cs typeface="Courier" charset="0"/>
              </a:rPr>
              <a:t>and pointer variables</a:t>
            </a:r>
            <a:r>
              <a:rPr lang="en-US" sz="2400" dirty="0" smtClean="0">
                <a:solidFill>
                  <a:srgbClr val="FF0000"/>
                </a:solidFill>
                <a:ea typeface="Courier" charset="0"/>
                <a:cs typeface="Courier" charset="0"/>
              </a:rPr>
              <a:t>.</a:t>
            </a:r>
          </a:p>
          <a:p>
            <a:pPr>
              <a:buFont typeface="Arial" charset="0"/>
              <a:buChar char="•"/>
            </a:pPr>
            <a:r>
              <a:rPr lang="en-US" sz="2400" dirty="0" smtClean="0">
                <a:solidFill>
                  <a:srgbClr val="FF0000"/>
                </a:solidFill>
                <a:ea typeface="Courier" charset="0"/>
                <a:cs typeface="Courier" charset="0"/>
              </a:rPr>
              <a:t>Array </a:t>
            </a:r>
            <a:r>
              <a:rPr lang="en-US" sz="2400" dirty="0">
                <a:solidFill>
                  <a:srgbClr val="FF0000"/>
                </a:solidFill>
                <a:ea typeface="Courier" charset="0"/>
                <a:cs typeface="Courier" charset="0"/>
              </a:rPr>
              <a:t>variables can’t point to anything else</a:t>
            </a:r>
            <a:r>
              <a:rPr lang="en-US" sz="2400" dirty="0" smtClean="0">
                <a:solidFill>
                  <a:srgbClr val="FF0000"/>
                </a:solidFill>
                <a:ea typeface="Courier" charset="0"/>
                <a:cs typeface="Courier" charset="0"/>
              </a:rPr>
              <a:t>.</a:t>
            </a:r>
          </a:p>
          <a:p>
            <a:pPr>
              <a:buFont typeface="Arial" charset="0"/>
              <a:buChar char="•"/>
            </a:pPr>
            <a:r>
              <a:rPr lang="en-US" sz="2400" dirty="0" smtClean="0">
                <a:ea typeface="Courier" charset="0"/>
                <a:cs typeface="Courier" charset="0"/>
              </a:rPr>
              <a:t>Passing </a:t>
            </a:r>
            <a:r>
              <a:rPr lang="en-US" sz="2400" dirty="0">
                <a:ea typeface="Courier" charset="0"/>
                <a:cs typeface="Courier" charset="0"/>
              </a:rPr>
              <a:t>an array variable to a pointer decays it</a:t>
            </a:r>
            <a:r>
              <a:rPr lang="en-US" sz="2400" dirty="0" smtClean="0">
                <a:ea typeface="Courier" charset="0"/>
                <a:cs typeface="Courier" charset="0"/>
              </a:rPr>
              <a:t>.</a:t>
            </a:r>
          </a:p>
          <a:p>
            <a:pPr>
              <a:buFont typeface="Arial" charset="0"/>
              <a:buChar char="•"/>
            </a:pPr>
            <a:r>
              <a:rPr lang="en-US" sz="2400" dirty="0" smtClean="0">
                <a:ea typeface="Courier" charset="0"/>
                <a:cs typeface="Courier" charset="0"/>
              </a:rPr>
              <a:t>Arrays </a:t>
            </a:r>
            <a:r>
              <a:rPr lang="en-US" sz="2400" dirty="0">
                <a:ea typeface="Courier" charset="0"/>
                <a:cs typeface="Courier" charset="0"/>
              </a:rPr>
              <a:t>start at zero because of pointer arithmetic</a:t>
            </a:r>
            <a:r>
              <a:rPr lang="en-US" sz="2400" dirty="0" smtClean="0">
                <a:ea typeface="Courier" charset="0"/>
                <a:cs typeface="Courier" charset="0"/>
              </a:rPr>
              <a:t>.</a:t>
            </a:r>
          </a:p>
          <a:p>
            <a:pPr>
              <a:buFont typeface="Arial" charset="0"/>
              <a:buChar char="•"/>
            </a:pPr>
            <a:r>
              <a:rPr lang="en-US" sz="2400" dirty="0" smtClean="0">
                <a:ea typeface="Courier" charset="0"/>
                <a:cs typeface="Courier" charset="0"/>
              </a:rPr>
              <a:t>Pointer </a:t>
            </a:r>
            <a:r>
              <a:rPr lang="en-US" sz="2400" dirty="0">
                <a:ea typeface="Courier" charset="0"/>
                <a:cs typeface="Courier" charset="0"/>
              </a:rPr>
              <a:t>variables have types so they can adjust pointer            arithmetic.</a:t>
            </a:r>
            <a:endParaRPr lang="en-US" dirty="0"/>
          </a:p>
        </p:txBody>
      </p:sp>
    </p:spTree>
    <p:extLst>
      <p:ext uri="{BB962C8B-B14F-4D97-AF65-F5344CB8AC3E}">
        <p14:creationId xmlns:p14="http://schemas.microsoft.com/office/powerpoint/2010/main" val="16248190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1600200"/>
            <a:ext cx="6032500" cy="4737100"/>
          </a:xfrm>
          <a:prstGeom prst="rect">
            <a:avLst/>
          </a:prstGeom>
        </p:spPr>
      </p:pic>
    </p:spTree>
    <p:extLst>
      <p:ext uri="{BB962C8B-B14F-4D97-AF65-F5344CB8AC3E}">
        <p14:creationId xmlns:p14="http://schemas.microsoft.com/office/powerpoint/2010/main" val="9723589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2447692"/>
            <a:ext cx="6900870" cy="2027663"/>
          </a:xfrm>
          <a:prstGeom prst="rect">
            <a:avLst/>
          </a:prstGeom>
        </p:spPr>
      </p:pic>
    </p:spTree>
    <p:extLst>
      <p:ext uri="{BB962C8B-B14F-4D97-AF65-F5344CB8AC3E}">
        <p14:creationId xmlns:p14="http://schemas.microsoft.com/office/powerpoint/2010/main" val="14076892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Program</a:t>
            </a:r>
            <a:endParaRPr lang="en-US" dirty="0"/>
          </a:p>
        </p:txBody>
      </p:sp>
      <p:sp>
        <p:nvSpPr>
          <p:cNvPr id="3" name="Content Placeholder 2"/>
          <p:cNvSpPr>
            <a:spLocks noGrp="1"/>
          </p:cNvSpPr>
          <p:nvPr>
            <p:ph idx="1"/>
          </p:nvPr>
        </p:nvSpPr>
        <p:spPr/>
        <p:txBody>
          <a:bodyPr/>
          <a:lstStyle/>
          <a:p>
            <a:pPr marL="114300" indent="0">
              <a:buNone/>
            </a:pPr>
            <a:r>
              <a:rPr lang="en-US" dirty="0">
                <a:latin typeface="Courier" charset="0"/>
                <a:ea typeface="Courier" charset="0"/>
                <a:cs typeface="Courier" charset="0"/>
              </a:rPr>
              <a:t>i</a:t>
            </a:r>
            <a:r>
              <a:rPr lang="en-US" dirty="0" smtClean="0">
                <a:latin typeface="Courier" charset="0"/>
                <a:ea typeface="Courier" charset="0"/>
                <a:cs typeface="Courier" charset="0"/>
              </a:rPr>
              <a:t>nt y = 1</a:t>
            </a:r>
          </a:p>
          <a:p>
            <a:pPr marL="114300" indent="0">
              <a:buNone/>
            </a:pPr>
            <a:endParaRPr lang="en-US" dirty="0">
              <a:latin typeface="Courier" charset="0"/>
              <a:ea typeface="Courier" charset="0"/>
              <a:cs typeface="Courier" charset="0"/>
            </a:endParaRPr>
          </a:p>
          <a:p>
            <a:pPr marL="114300" indent="0">
              <a:buNone/>
            </a:pPr>
            <a:r>
              <a:rPr lang="en-US" dirty="0">
                <a:latin typeface="Courier" charset="0"/>
                <a:ea typeface="Courier" charset="0"/>
                <a:cs typeface="Courier" charset="0"/>
              </a:rPr>
              <a:t>i</a:t>
            </a:r>
            <a:r>
              <a:rPr lang="en-US" dirty="0" smtClean="0">
                <a:latin typeface="Courier" charset="0"/>
                <a:ea typeface="Courier" charset="0"/>
                <a:cs typeface="Courier" charset="0"/>
              </a:rPr>
              <a:t>nt main()</a:t>
            </a:r>
          </a:p>
          <a:p>
            <a:pPr marL="114300" indent="0">
              <a:buNone/>
            </a:pPr>
            <a:r>
              <a:rPr lang="en-US" dirty="0" smtClean="0">
                <a:latin typeface="Courier" charset="0"/>
                <a:ea typeface="Courier" charset="0"/>
                <a:cs typeface="Courier" charset="0"/>
              </a:rPr>
              <a:t>{</a:t>
            </a:r>
          </a:p>
          <a:p>
            <a:pPr marL="411480" lvl="1" indent="0">
              <a:buNone/>
            </a:pPr>
            <a:r>
              <a:rPr lang="en-US" dirty="0">
                <a:latin typeface="Courier" charset="0"/>
                <a:ea typeface="Courier" charset="0"/>
                <a:cs typeface="Courier" charset="0"/>
              </a:rPr>
              <a:t>i</a:t>
            </a:r>
            <a:r>
              <a:rPr lang="en-US" dirty="0" smtClean="0">
                <a:latin typeface="Courier" charset="0"/>
                <a:ea typeface="Courier" charset="0"/>
                <a:cs typeface="Courier" charset="0"/>
              </a:rPr>
              <a:t>nt x = 4;</a:t>
            </a:r>
          </a:p>
          <a:p>
            <a:pPr marL="411480" lvl="1" indent="0">
              <a:buNone/>
            </a:pPr>
            <a:r>
              <a:rPr lang="en-US" dirty="0">
                <a:latin typeface="Courier" charset="0"/>
                <a:ea typeface="Courier" charset="0"/>
                <a:cs typeface="Courier" charset="0"/>
              </a:rPr>
              <a:t>r</a:t>
            </a:r>
            <a:r>
              <a:rPr lang="en-US" dirty="0" smtClean="0">
                <a:latin typeface="Courier" charset="0"/>
                <a:ea typeface="Courier" charset="0"/>
                <a:cs typeface="Courier" charset="0"/>
              </a:rPr>
              <a:t>eturn 0;</a:t>
            </a:r>
          </a:p>
          <a:p>
            <a:pPr marL="114300" indent="0">
              <a:buNone/>
            </a:pPr>
            <a:r>
              <a:rPr lang="en-US" dirty="0" smtClean="0">
                <a:latin typeface="Courier" charset="0"/>
                <a:ea typeface="Courier" charset="0"/>
                <a:cs typeface="Courier" charset="0"/>
              </a:rPr>
              <a:t>}</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2594938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a:t>
            </a:r>
            <a:endParaRPr lang="en-US" dirty="0"/>
          </a:p>
        </p:txBody>
      </p:sp>
      <p:pic>
        <p:nvPicPr>
          <p:cNvPr id="4" name="Content Placeholder 3"/>
          <p:cNvPicPr>
            <a:picLocks noGrp="1" noChangeAspect="1"/>
          </p:cNvPicPr>
          <p:nvPr>
            <p:ph idx="1"/>
          </p:nvPr>
        </p:nvPicPr>
        <p:blipFill>
          <a:blip r:embed="rId2"/>
          <a:stretch>
            <a:fillRect/>
          </a:stretch>
        </p:blipFill>
        <p:spPr>
          <a:xfrm>
            <a:off x="1212850" y="1612900"/>
            <a:ext cx="6108700" cy="4775200"/>
          </a:xfrm>
          <a:prstGeom prst="rect">
            <a:avLst/>
          </a:prstGeom>
        </p:spPr>
      </p:pic>
    </p:spTree>
    <p:extLst>
      <p:ext uri="{BB962C8B-B14F-4D97-AF65-F5344CB8AC3E}">
        <p14:creationId xmlns:p14="http://schemas.microsoft.com/office/powerpoint/2010/main" val="8797966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49" y="96219"/>
            <a:ext cx="7620000" cy="728972"/>
          </a:xfrm>
        </p:spPr>
        <p:txBody>
          <a:bodyPr/>
          <a:lstStyle/>
          <a:p>
            <a:r>
              <a:rPr lang="en-US" dirty="0" smtClean="0"/>
              <a:t>Memory</a:t>
            </a:r>
            <a:endParaRPr lang="en-US" dirty="0"/>
          </a:p>
        </p:txBody>
      </p:sp>
      <p:pic>
        <p:nvPicPr>
          <p:cNvPr id="5" name="Content Placeholder 4"/>
          <p:cNvPicPr>
            <a:picLocks noGrp="1" noChangeAspect="1"/>
          </p:cNvPicPr>
          <p:nvPr>
            <p:ph idx="1"/>
          </p:nvPr>
        </p:nvPicPr>
        <p:blipFill>
          <a:blip r:embed="rId2"/>
          <a:stretch>
            <a:fillRect/>
          </a:stretch>
        </p:blipFill>
        <p:spPr>
          <a:xfrm>
            <a:off x="2598235" y="908824"/>
            <a:ext cx="4768974" cy="5949175"/>
          </a:xfrm>
          <a:prstGeom prst="rect">
            <a:avLst/>
          </a:prstGeom>
        </p:spPr>
      </p:pic>
    </p:spTree>
    <p:extLst>
      <p:ext uri="{BB962C8B-B14F-4D97-AF65-F5344CB8AC3E}">
        <p14:creationId xmlns:p14="http://schemas.microsoft.com/office/powerpoint/2010/main" val="5269848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802888" y="702526"/>
            <a:ext cx="6121787" cy="5720576"/>
          </a:xfrm>
          <a:prstGeom prst="rect">
            <a:avLst/>
          </a:prstGeom>
        </p:spPr>
      </p:pic>
    </p:spTree>
    <p:extLst>
      <p:ext uri="{BB962C8B-B14F-4D97-AF65-F5344CB8AC3E}">
        <p14:creationId xmlns:p14="http://schemas.microsoft.com/office/powerpoint/2010/main" val="102236494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Adjacency.thmx</Template>
  <TotalTime>23679</TotalTime>
  <Words>724</Words>
  <Application>Microsoft Macintosh PowerPoint</Application>
  <PresentationFormat>On-screen Show (4:3)</PresentationFormat>
  <Paragraphs>117</Paragraphs>
  <Slides>31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Calibri</vt:lpstr>
      <vt:lpstr>Cambria</vt:lpstr>
      <vt:lpstr>Courier</vt:lpstr>
      <vt:lpstr>Arial</vt:lpstr>
      <vt:lpstr>Adjacency</vt:lpstr>
      <vt:lpstr>CS2164 Lesson 12: Review: Functions, Arrays, Pointers and Strings </vt:lpstr>
      <vt:lpstr>Functions</vt:lpstr>
      <vt:lpstr>Functions ( a recap)</vt:lpstr>
      <vt:lpstr>PowerPoint Presentation</vt:lpstr>
      <vt:lpstr>PowerPoint Presentation</vt:lpstr>
      <vt:lpstr>C Program</vt:lpstr>
      <vt:lpstr>Memory</vt:lpstr>
      <vt:lpstr>Memory</vt:lpstr>
      <vt:lpstr>PowerPoint Presentation</vt:lpstr>
      <vt:lpstr>Address of a variable</vt:lpstr>
      <vt:lpstr>Takeaways</vt:lpstr>
      <vt:lpstr>Example</vt:lpstr>
      <vt:lpstr>go_south_east() </vt:lpstr>
      <vt:lpstr>Code</vt:lpstr>
      <vt:lpstr>What happened ? </vt:lpstr>
      <vt:lpstr>Think of it this way</vt:lpstr>
      <vt:lpstr>Think of it this way</vt:lpstr>
      <vt:lpstr>How to fix it ? </vt:lpstr>
      <vt:lpstr>3 things to know about pointers</vt:lpstr>
      <vt:lpstr>Get the address of a variable</vt:lpstr>
      <vt:lpstr>Read the contents of an address</vt:lpstr>
      <vt:lpstr>Change the contents of an address</vt:lpstr>
      <vt:lpstr>Back to Fixing  </vt:lpstr>
      <vt:lpstr>What about the exam problem</vt:lpstr>
      <vt:lpstr>Let’s remember sizeof</vt:lpstr>
      <vt:lpstr>Strings and functions</vt:lpstr>
      <vt:lpstr>Arrays and pointers</vt:lpstr>
      <vt:lpstr>Example:</vt:lpstr>
      <vt:lpstr>Why arrays start at 0</vt:lpstr>
      <vt:lpstr>You can do this</vt:lpstr>
      <vt:lpstr>Bullet Points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CS2164 Lesson 6  Feb 10, 2016</dc:title>
  <dc:creator>Gus Sandoval</dc:creator>
  <cp:lastModifiedBy>Gustavo Sandoval</cp:lastModifiedBy>
  <cp:revision>168</cp:revision>
  <dcterms:created xsi:type="dcterms:W3CDTF">2016-02-17T16:03:20Z</dcterms:created>
  <dcterms:modified xsi:type="dcterms:W3CDTF">2016-03-22T01:16:13Z</dcterms:modified>
</cp:coreProperties>
</file>